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0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085" y="119708"/>
            <a:ext cx="3936235" cy="1941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tangolo 3"/>
          <p:cNvSpPr/>
          <p:nvPr/>
        </p:nvSpPr>
        <p:spPr>
          <a:xfrm>
            <a:off x="179512" y="2060848"/>
            <a:ext cx="885698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b="1" dirty="0">
                <a:solidFill>
                  <a:schemeClr val="tx2">
                    <a:lumMod val="75000"/>
                  </a:schemeClr>
                </a:solidFill>
              </a:rPr>
              <a:t>FONDI STRUTTURALI EUROPEI – PIANO OPERATIVO NAZIONALE 2014-2020</a:t>
            </a:r>
            <a:endParaRPr lang="it-IT" sz="14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sz="1400" b="1" dirty="0">
                <a:solidFill>
                  <a:schemeClr val="tx2">
                    <a:lumMod val="75000"/>
                  </a:schemeClr>
                </a:solidFill>
              </a:rPr>
              <a:t>“PER LA SCUOLA – COMPETENZE E AMBIENTI PER L’APPRENDIMENTO”</a:t>
            </a:r>
            <a:endParaRPr lang="it-IT" sz="14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sz="1400" i="1" dirty="0">
                <a:solidFill>
                  <a:schemeClr val="tx2">
                    <a:lumMod val="75000"/>
                  </a:schemeClr>
                </a:solidFill>
              </a:rPr>
              <a:t>Potenziamento dell’educazione al patrimonio culturale, artistico, paesaggistico</a:t>
            </a:r>
            <a:endParaRPr lang="it-IT" sz="14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sz="1600" dirty="0">
                <a:solidFill>
                  <a:schemeClr val="tx2">
                    <a:lumMod val="75000"/>
                  </a:schemeClr>
                </a:solidFill>
              </a:rPr>
              <a:t>Asse I – Istruzione – Fondo Sociale Europeo (FSE)</a:t>
            </a:r>
          </a:p>
          <a:p>
            <a:pPr algn="ctr"/>
            <a:r>
              <a:rPr lang="it-IT" sz="1600" dirty="0">
                <a:solidFill>
                  <a:schemeClr val="tx2">
                    <a:lumMod val="75000"/>
                  </a:schemeClr>
                </a:solidFill>
              </a:rPr>
              <a:t>Obiettivo specifico 10.2 - Azione 10.2.5</a:t>
            </a:r>
          </a:p>
          <a:p>
            <a:pPr algn="ctr"/>
            <a:r>
              <a:rPr lang="it-IT" sz="1400" dirty="0" smtClean="0">
                <a:solidFill>
                  <a:schemeClr val="tx2">
                    <a:lumMod val="75000"/>
                  </a:schemeClr>
                </a:solidFill>
              </a:rPr>
              <a:t>10.2.5-FSEPON-CA-2018-319</a:t>
            </a:r>
            <a:endParaRPr lang="it-IT" sz="14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sz="1400" b="1" dirty="0">
                <a:solidFill>
                  <a:schemeClr val="tx2">
                    <a:lumMod val="75000"/>
                  </a:schemeClr>
                </a:solidFill>
              </a:rPr>
              <a:t>C.U.P.</a:t>
            </a:r>
            <a:r>
              <a:rPr lang="it-IT" sz="1400" dirty="0">
                <a:solidFill>
                  <a:schemeClr val="tx2">
                    <a:lumMod val="75000"/>
                  </a:schemeClr>
                </a:solidFill>
              </a:rPr>
              <a:t>  E81G18000120007</a:t>
            </a: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4512310" y="4293097"/>
            <a:ext cx="4544821" cy="2016224"/>
          </a:xfrm>
          <a:prstGeom prst="roundRect">
            <a:avLst>
              <a:gd name="adj" fmla="val 16667"/>
            </a:avLst>
          </a:prstGeom>
          <a:solidFill>
            <a:srgbClr val="B9CDE5"/>
          </a:solidFill>
          <a:ln w="12700">
            <a:noFill/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PT Serif" pitchFamily="18" charset="0"/>
                <a:cs typeface="Arial" pitchFamily="34" charset="0"/>
              </a:rPr>
              <a:t>Il libro del territorio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PT Serif" pitchFamily="18" charset="0"/>
                <a:cs typeface="Arial" pitchFamily="34" charset="0"/>
              </a:rPr>
              <a:t>I vulcani flegrei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PT Serif" pitchFamily="18" charset="0"/>
                <a:cs typeface="Arial" pitchFamily="34" charset="0"/>
              </a:rPr>
              <a:t>I laghi flegrei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PT Serif" pitchFamily="18" charset="0"/>
                <a:cs typeface="Arial" pitchFamily="34" charset="0"/>
              </a:rPr>
              <a:t>La Pozzuoli greco-romana e il Rione Terra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PT Serif" pitchFamily="18" charset="0"/>
                <a:cs typeface="Arial" pitchFamily="34" charset="0"/>
              </a:rPr>
              <a:t>La Scuola dei Flautisti</a:t>
            </a:r>
            <a:endParaRPr kumimoji="0" lang="it-IT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T Serif" pitchFamily="18" charset="0"/>
              <a:cs typeface="Arial" pitchFamily="34" charset="0"/>
            </a:endParaRPr>
          </a:p>
        </p:txBody>
      </p:sp>
      <p:pic>
        <p:nvPicPr>
          <p:cNvPr id="1028" name="Picture 4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830" y="3722841"/>
            <a:ext cx="4320480" cy="2935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339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877" y="3909922"/>
            <a:ext cx="2808312" cy="1384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tangolo 3"/>
          <p:cNvSpPr/>
          <p:nvPr/>
        </p:nvSpPr>
        <p:spPr>
          <a:xfrm>
            <a:off x="3635896" y="4017332"/>
            <a:ext cx="45607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100" i="1" dirty="0" smtClean="0">
                <a:solidFill>
                  <a:schemeClr val="tx2">
                    <a:lumMod val="75000"/>
                  </a:schemeClr>
                </a:solidFill>
              </a:rPr>
              <a:t>Potenziamento </a:t>
            </a:r>
            <a:r>
              <a:rPr lang="it-IT" sz="1100" i="1" dirty="0">
                <a:solidFill>
                  <a:schemeClr val="tx2">
                    <a:lumMod val="75000"/>
                  </a:schemeClr>
                </a:solidFill>
              </a:rPr>
              <a:t>dell’educazione al patrimonio culturale, artistico, </a:t>
            </a:r>
            <a:r>
              <a:rPr lang="it-IT" sz="1100" i="1" dirty="0" smtClean="0">
                <a:solidFill>
                  <a:schemeClr val="tx2">
                    <a:lumMod val="75000"/>
                  </a:schemeClr>
                </a:solidFill>
              </a:rPr>
              <a:t>paesaggistico</a:t>
            </a:r>
          </a:p>
          <a:p>
            <a:pPr algn="ctr"/>
            <a:r>
              <a:rPr lang="it-IT" sz="1200" b="1" i="1" dirty="0" smtClean="0">
                <a:solidFill>
                  <a:schemeClr val="tx2">
                    <a:lumMod val="75000"/>
                  </a:schemeClr>
                </a:solidFill>
              </a:rPr>
              <a:t>Alla Scoperta dei Campi Flegrei</a:t>
            </a:r>
            <a:endParaRPr lang="it-IT" sz="1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sz="1200" dirty="0">
                <a:solidFill>
                  <a:schemeClr val="tx2">
                    <a:lumMod val="75000"/>
                  </a:schemeClr>
                </a:solidFill>
              </a:rPr>
              <a:t>Asse I – Istruzione – Fondo Sociale Europeo (FSE)</a:t>
            </a:r>
          </a:p>
          <a:p>
            <a:pPr algn="ctr"/>
            <a:r>
              <a:rPr lang="it-IT" sz="1200" dirty="0">
                <a:solidFill>
                  <a:schemeClr val="tx2">
                    <a:lumMod val="75000"/>
                  </a:schemeClr>
                </a:solidFill>
              </a:rPr>
              <a:t>Obiettivo specifico 10.2 - Azione 10.2.5</a:t>
            </a:r>
          </a:p>
          <a:p>
            <a:pPr algn="ctr"/>
            <a:r>
              <a:rPr lang="it-IT" sz="1100" dirty="0" smtClean="0">
                <a:solidFill>
                  <a:schemeClr val="tx2">
                    <a:lumMod val="75000"/>
                  </a:schemeClr>
                </a:solidFill>
              </a:rPr>
              <a:t>10.2.5-FSEPON-CA-2018-319</a:t>
            </a:r>
            <a:endParaRPr lang="it-IT" sz="11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sz="1100" b="1" dirty="0">
                <a:solidFill>
                  <a:schemeClr val="tx2">
                    <a:lumMod val="75000"/>
                  </a:schemeClr>
                </a:solidFill>
              </a:rPr>
              <a:t>C.U.P.</a:t>
            </a:r>
            <a:r>
              <a:rPr lang="it-IT" sz="1100" dirty="0">
                <a:solidFill>
                  <a:schemeClr val="tx2">
                    <a:lumMod val="75000"/>
                  </a:schemeClr>
                </a:solidFill>
              </a:rPr>
              <a:t>  E81G18000120007</a:t>
            </a:r>
          </a:p>
        </p:txBody>
      </p:sp>
    </p:spTree>
    <p:extLst>
      <p:ext uri="{BB962C8B-B14F-4D97-AF65-F5344CB8AC3E}">
        <p14:creationId xmlns:p14="http://schemas.microsoft.com/office/powerpoint/2010/main" val="13229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105</Words>
  <Application>Microsoft Office PowerPoint</Application>
  <PresentationFormat>Presentazione su schermo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Maria Guglielmo</dc:creator>
  <cp:lastModifiedBy>Maria Guglielmo</cp:lastModifiedBy>
  <cp:revision>4</cp:revision>
  <dcterms:created xsi:type="dcterms:W3CDTF">2019-03-26T07:28:56Z</dcterms:created>
  <dcterms:modified xsi:type="dcterms:W3CDTF">2019-03-26T07:43:55Z</dcterms:modified>
</cp:coreProperties>
</file>